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67" r:id="rId5"/>
    <p:sldId id="263" r:id="rId6"/>
    <p:sldId id="258" r:id="rId7"/>
    <p:sldId id="264" r:id="rId8"/>
    <p:sldId id="262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24B69-F676-5403-E0C1-E68EE5CEA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E59F5-71B8-1BC0-78AA-EC36C9FB2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5A1B7-2AC8-E0F4-0F2C-2ACDECA2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05F1B-6733-BA10-F1FC-9F5429358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280CF-795C-F287-E74B-60406B24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A138B-767B-C260-535F-A5759C64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62461-383C-1428-2F23-9E42A9CD4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D9F93-2A29-06B5-8CCC-804E55568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48E3E-14E0-018B-5F36-6F737BE21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45530-E69C-D1DD-CDE1-42DEE497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7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0739-1DEA-7136-F80D-C1E48DF37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A4C2C-45D6-6109-CCF9-F1796A7F6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E4C30-ED06-2012-922B-4064A6D3B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E9AE8-A8DF-9842-E983-8677AA63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0F0B1-DEB2-A8FD-AC8D-9B732314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87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D02AA-38DD-9136-97FF-8C7BE76EB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E6B45-B3C1-F38B-568A-DD32608AB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54707-C97E-6399-7D7C-6A08C0418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C659A8-F134-2CD5-5293-BE2088511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477CB-244A-EFE5-55CE-F729F09B1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A41C9-6D2A-0F8D-3BB4-40B757113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39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7B4C8-FB43-0027-C9E6-FBBD57EF1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0F943-630B-5BCF-F6C4-AC39D3AA9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580B4A-3559-ADA5-85BF-3145D3FE5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415FF4-C153-96BF-B3A7-9904AB077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2B05B-B162-7EF4-75D8-1F8EFC4F5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694D61-FE2F-19B0-5AD0-B3E091C76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243248-CF1B-2984-75A3-B3FCD42DA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F2C69A-62A3-AA6B-4718-F17A369A4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12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145A2-E76C-DB0D-263C-92BB0F49D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A8F784-0707-4159-1975-855BD0282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2BA8E6-8965-8893-CE2A-44909544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BDF7AA-85FA-C7EB-14B5-A0F02061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4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8BDFA2-5356-7B5E-8217-E15A50425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0978BD-A9B8-5515-3170-A4B7D9420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FF23B-1A78-09CA-AF06-C7DB5CE40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9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D2AFF-AA3F-0DAA-C9E8-71C3FDA28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67B9E-3F50-777F-A99B-F393CF44D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14D53-F3E8-89DA-5E8A-FAF0D36E8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0DC86F-3E92-A124-4B36-8B7F228C2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DA7D0-BF58-2289-7BA1-D49B3A252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EE067-65F5-E4E7-8179-944F2B47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0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8F5B1-3C42-91D5-D34D-CD536DF0D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4E66B5-D0A8-D170-55F9-EEC047D04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56DAF-6F0A-45CD-881A-483FCB7E3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870F9-A286-6758-909A-C174FEE7C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4F8CC-9213-A235-8A26-8167ADD89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C398C-93BF-31F5-36B9-BF9C17DF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85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37E06-B295-7069-BF5D-2DC021FC6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AB10FD-3916-49AE-9E41-FF7E53F95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32149-41E8-CF58-1173-A35D34894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5A68D-D106-DB01-9E2E-D9CD43578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D3022-977B-14EE-B9B9-8E9E9370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9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D4F530-4DC6-DA70-9595-272984E99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7F506E-BC63-437C-2940-0F7C255B4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A545B-6C97-DAB7-1D7F-034E966BE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73E3E-ADAA-9731-3DEE-8FAAEFBF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35776-E7FF-E125-AA27-C71D1C73B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7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ABEC36-B8D1-25F1-545B-1B7DB857F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20CE7-0BFE-FD39-F970-D579877BF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CF072-CAC2-A354-41B9-80E396EEA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0ABD9B-B84D-4965-9A5E-79129236C47B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04916-BA8E-CB0E-C117-32D85456F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F2BD-2661-45C0-55A2-D28EB2DF1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749474-8AB8-467A-94B1-E2ACBB5D6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2B2FA-15D1-FB95-A1B6-4E3B0F4D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6A2B0-520B-98DB-A605-4D0C3CBDF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5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65755-9B13-5753-87E2-9837A301F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7472"/>
            <a:ext cx="9144000" cy="4834647"/>
          </a:xfrm>
        </p:spPr>
        <p:txBody>
          <a:bodyPr>
            <a:noAutofit/>
          </a:bodyPr>
          <a:lstStyle/>
          <a:p>
            <a:r>
              <a:rPr lang="en-US" sz="11500" dirty="0"/>
              <a:t>REFINGING OF THE OF MEN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BEAB7-28C7-67E0-A0D1-620C7533A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28035"/>
            <a:ext cx="9144000" cy="1113816"/>
          </a:xfrm>
        </p:spPr>
        <p:txBody>
          <a:bodyPr>
            <a:normAutofit/>
          </a:bodyPr>
          <a:lstStyle/>
          <a:p>
            <a:r>
              <a:rPr lang="en-US" sz="7200" dirty="0"/>
              <a:t>Malachi 3:1-3</a:t>
            </a:r>
          </a:p>
        </p:txBody>
      </p:sp>
    </p:spTree>
    <p:extLst>
      <p:ext uri="{BB962C8B-B14F-4D97-AF65-F5344CB8AC3E}">
        <p14:creationId xmlns:p14="http://schemas.microsoft.com/office/powerpoint/2010/main" val="148828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3BDC5-EED6-B620-9C22-32147D539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pPr algn="ctr"/>
            <a:r>
              <a:rPr lang="en-US" sz="4400" b="1" i="0" u="none" strike="noStrike" baseline="0" dirty="0">
                <a:latin typeface="Helvetica" panose="020B0604020202020204" pitchFamily="34" charset="0"/>
              </a:rPr>
              <a:t>The Precious</a:t>
            </a:r>
            <a:r>
              <a:rPr lang="en-US" sz="4400" b="1" i="0" u="none" strike="noStrike" dirty="0">
                <a:latin typeface="Helvetica" panose="020B0604020202020204" pitchFamily="34" charset="0"/>
              </a:rPr>
              <a:t> Nature Of The Soul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B684A-72FC-FDFD-6A6A-47DF7E03D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6230"/>
            <a:ext cx="10515600" cy="551548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+mj-cs"/>
              </a:rPr>
              <a:t>Matthew 16:26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+mj-cs"/>
              </a:rPr>
              <a:t> “What will a man give in exchange for his own soul?”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+mj-cs"/>
              </a:rPr>
              <a:t>2 Corinthians</a:t>
            </a:r>
            <a:r>
              <a:rPr lang="en-US" sz="4000" b="1" dirty="0">
                <a:solidFill>
                  <a:prstClr val="black"/>
                </a:solidFill>
                <a:latin typeface="Helvetica" panose="020B0604020202020204" pitchFamily="34" charset="0"/>
                <a:ea typeface="+mj-ea"/>
                <a:cs typeface="+mj-cs"/>
              </a:rPr>
              <a:t> 4:16  "Therefore we do not lose heart. Even though our outward man is perishing, yet the inward {man} is being renewed day by day."  </a:t>
            </a:r>
          </a:p>
          <a:p>
            <a:pPr>
              <a:lnSpc>
                <a:spcPct val="100000"/>
              </a:lnSpc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+mj-cs"/>
              </a:rPr>
              <a:t>Find The Ore – Romans 10:14,15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prstClr val="black"/>
                </a:solidFill>
                <a:latin typeface="Helvetica" panose="020B0604020202020204" pitchFamily="34" charset="0"/>
                <a:ea typeface="+mj-ea"/>
                <a:cs typeface="+mj-cs"/>
              </a:rPr>
              <a:t>Spreading the Word – Acts 8:4; 18:9,10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179257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5EF7C-A306-B8A9-8267-72C463719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09AEF-B6BD-1BD7-5369-9BAAE88E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0832"/>
          </a:xfrm>
        </p:spPr>
        <p:txBody>
          <a:bodyPr>
            <a:noAutofit/>
          </a:bodyPr>
          <a:lstStyle/>
          <a:p>
            <a:pPr algn="ctr"/>
            <a:r>
              <a:rPr lang="en-US" b="1" i="0" u="none" strike="noStrike" baseline="0" dirty="0">
                <a:latin typeface="Helvetica" panose="020B0604020202020204" pitchFamily="34" charset="0"/>
              </a:rPr>
              <a:t>CRUSING PROCESS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0A469-27BD-F95C-5963-C486944F2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766" y="1215958"/>
            <a:ext cx="10381034" cy="49124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prstClr val="black"/>
                </a:solidFill>
                <a:latin typeface="Helvetica" panose="020B0604020202020204" pitchFamily="34" charset="0"/>
                <a:ea typeface="+mj-ea"/>
                <a:cs typeface="+mj-cs"/>
              </a:rPr>
              <a:t>Exodus 7:14; Mark 6:51,52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solidFill>
                  <a:prstClr val="black"/>
                </a:solidFill>
                <a:latin typeface="Helvetica" panose="020B0604020202020204" pitchFamily="34" charset="0"/>
                <a:ea typeface="+mj-ea"/>
                <a:cs typeface="+mj-cs"/>
              </a:rPr>
              <a:t>Romans 1:16 “it is the power of God to salvation”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solidFill>
                  <a:prstClr val="black"/>
                </a:solidFill>
                <a:latin typeface="Helvetica" panose="020B0604020202020204" pitchFamily="34" charset="0"/>
                <a:ea typeface="+mj-ea"/>
                <a:cs typeface="+mj-cs"/>
              </a:rPr>
              <a:t>Jeremiah 23:29) “{Is} not My word like a fire?" says the Lord, "And like a hammer {that} breaks the rock in pieces?" 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solidFill>
                  <a:prstClr val="black"/>
                </a:solidFill>
                <a:latin typeface="Helvetica" panose="020B0604020202020204" pitchFamily="34" charset="0"/>
                <a:ea typeface="+mj-ea"/>
                <a:cs typeface="+mj-cs"/>
              </a:rPr>
              <a:t>Act 2:37 “Now when they heard {this}, they were cut to the heart, and said to Peter and the rest of the apostles, "Men {and} brethren, what shall we do?""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42222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F72F-7A75-7BF5-390D-F0132FEAF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988F-8447-56DF-28D7-C70BDC0CC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52106" cy="880015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INTO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C8544-163B-964C-E545-73F6F94E1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782" y="1253330"/>
            <a:ext cx="9027269" cy="507937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4000" b="1" dirty="0">
                <a:latin typeface="Helvetica" panose="020B0604020202020204" pitchFamily="34" charset="0"/>
              </a:rPr>
              <a:t>2 Corinthians 7:10 “For godly sorrow produces repentance to salvation, not to be regretted; but the sorrow of the world produces death." </a:t>
            </a:r>
          </a:p>
          <a:p>
            <a:pPr>
              <a:lnSpc>
                <a:spcPct val="120000"/>
              </a:lnSpc>
            </a:pPr>
            <a:r>
              <a:rPr lang="en-US" sz="4000" b="1" i="0" u="none" strike="noStrike" baseline="0" dirty="0">
                <a:latin typeface="Helvetica" panose="020B0604020202020204" pitchFamily="34" charset="0"/>
              </a:rPr>
              <a:t>“cut to the heart” Acts 2:37,38</a:t>
            </a:r>
            <a:r>
              <a:rPr lang="en-US" sz="4000" b="1" i="0" u="none" strike="noStrike" dirty="0">
                <a:latin typeface="Helvetica" panose="020B0604020202020204" pitchFamily="34" charset="0"/>
              </a:rPr>
              <a:t> “repent”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02823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65F9B-7FFC-0E8C-85AC-C1E803F1C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3E9B-0790-D6B7-3B0D-83D227316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654"/>
          </a:xfrm>
        </p:spPr>
        <p:txBody>
          <a:bodyPr>
            <a:normAutofit/>
          </a:bodyPr>
          <a:lstStyle/>
          <a:p>
            <a:pPr algn="ctr"/>
            <a:r>
              <a:rPr lang="en-US" sz="4800" b="1" i="0" u="none" strike="noStrike" baseline="0" dirty="0">
                <a:latin typeface="Helvetica" panose="020B0604020202020204" pitchFamily="34" charset="0"/>
              </a:rPr>
              <a:t>AN ACID TEST IS DONE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DF488-38CF-D6F1-777E-448EF5002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046" y="1536970"/>
            <a:ext cx="9640111" cy="51362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latin typeface="Helvetica" panose="020B0604020202020204" pitchFamily="34" charset="0"/>
              </a:rPr>
              <a:t>Romans 10:10 “For with the heart one believes to righteousness…”</a:t>
            </a:r>
            <a:endParaRPr lang="de-DE" sz="3200" b="1" i="0" u="none" strike="noStrike" baseline="0" dirty="0">
              <a:latin typeface="Helvetica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de-DE" sz="3200" b="1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3200" b="1" dirty="0">
                <a:latin typeface="Helvetica" panose="020B0604020202020204" pitchFamily="34" charset="0"/>
              </a:rPr>
              <a:t>Matthew 10:32,33 “…whoever denies Me before men, him I will also deny before My Father who is in heaven.“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latin typeface="Helvetica" panose="020B0604020202020204" pitchFamily="34" charset="0"/>
              </a:rPr>
              <a:t>John 12:42 "even among the rulers many believed in Him, but because of the Pharisees they did not confess {Him}, lest they should be put out of the synagogue."</a:t>
            </a:r>
            <a:endParaRPr lang="en-US" sz="3200" b="1" i="0" u="none" strike="noStrike" baseline="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6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E52CF-45B1-0158-93D4-3C27716D8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8B71-1388-0586-4699-026691B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654"/>
          </a:xfrm>
        </p:spPr>
        <p:txBody>
          <a:bodyPr>
            <a:normAutofit/>
          </a:bodyPr>
          <a:lstStyle/>
          <a:p>
            <a:pPr algn="ctr"/>
            <a:r>
              <a:rPr lang="en-US" sz="6000" b="1" i="0" u="none" strike="noStrike" baseline="0" dirty="0">
                <a:latin typeface="Helvetica" panose="020B0604020202020204" pitchFamily="34" charset="0"/>
              </a:rPr>
              <a:t>WASHING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0E5-244D-A7D1-C3BE-84036A4AD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780"/>
            <a:ext cx="10515600" cy="54279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i="0" u="none" strike="noStrike" baseline="0" dirty="0">
                <a:latin typeface="Helvetica" panose="020B0604020202020204" pitchFamily="34" charset="0"/>
              </a:rPr>
              <a:t>Act 22:16</a:t>
            </a:r>
            <a:r>
              <a:rPr lang="en-US" sz="3600" b="1" dirty="0">
                <a:latin typeface="Helvetica" panose="020B0604020202020204" pitchFamily="34" charset="0"/>
              </a:rPr>
              <a:t> “`And now why are you waiting? Arise and be baptized, and wash away your sins, calling on the name of the Lord.’” </a:t>
            </a:r>
            <a:endParaRPr lang="en-US" sz="3600" b="1" i="0" u="none" strike="noStrike" baseline="0" dirty="0">
              <a:latin typeface="Helvetica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3600" b="1" dirty="0">
                <a:latin typeface="Helvetica" panose="020B0604020202020204" pitchFamily="34" charset="0"/>
              </a:rPr>
              <a:t>Titus 3:5  "not by works of righteousness which we have done, but according to His mercy He saved us, through the washing of regeneration and renewing of the Holy Spirit."</a:t>
            </a:r>
            <a:endParaRPr lang="de-DE" sz="3600" b="1" i="0" u="none" strike="noStrike" baseline="0" dirty="0">
              <a:latin typeface="Helvetica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de-DE" sz="3600" b="1" i="0" u="none" strike="noStrike" baseline="0" dirty="0">
                <a:latin typeface="Helvetica" panose="020B0604020202020204" pitchFamily="34" charset="0"/>
              </a:rPr>
              <a:t> From </a:t>
            </a:r>
            <a:r>
              <a:rPr lang="en-US" sz="3600" b="1" i="0" u="none" strike="noStrike" baseline="0" dirty="0">
                <a:latin typeface="Helvetica" panose="020B0604020202020204" pitchFamily="34" charset="0"/>
              </a:rPr>
              <a:t>RAW ORE,</a:t>
            </a:r>
            <a:r>
              <a:rPr lang="en-US" sz="3600" b="1" i="0" u="none" strike="noStrike" dirty="0">
                <a:latin typeface="Helvetica" panose="020B0604020202020204" pitchFamily="34" charset="0"/>
              </a:rPr>
              <a:t> to a VALUABLE, PRECIOUS INDEED fro</a:t>
            </a:r>
            <a:r>
              <a:rPr lang="en-US" sz="3600" b="1" dirty="0">
                <a:latin typeface="Helvetica" panose="020B0604020202020204" pitchFamily="34" charset="0"/>
              </a:rPr>
              <a:t>m the material standpoint!</a:t>
            </a:r>
            <a:endParaRPr lang="en-US" sz="3600" b="1" i="0" u="none" strike="noStrike" baseline="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72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E9C22-41B5-1F53-4A94-FF6FDB25A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5A04B-6ECD-E532-A40E-C081A8608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654"/>
          </a:xfrm>
        </p:spPr>
        <p:txBody>
          <a:bodyPr>
            <a:normAutofit/>
          </a:bodyPr>
          <a:lstStyle/>
          <a:p>
            <a:pPr algn="ctr"/>
            <a:r>
              <a:rPr lang="en-US" sz="5400" b="1" i="0" u="none" strike="noStrike" baseline="0" dirty="0">
                <a:latin typeface="Helvetica" panose="020B0604020202020204" pitchFamily="34" charset="0"/>
              </a:rPr>
              <a:t>A FIERY TRIAL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9B640-8846-82AC-AF2E-F7E5FF881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780"/>
            <a:ext cx="10515600" cy="542793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4400" b="1" i="0" u="none" strike="noStrike" baseline="0" dirty="0">
                <a:latin typeface="Helvetica" panose="020B0604020202020204" pitchFamily="34" charset="0"/>
              </a:rPr>
              <a:t>1 Peter 1:6,7</a:t>
            </a:r>
            <a:r>
              <a:rPr lang="en-US" sz="4400" b="1" dirty="0">
                <a:latin typeface="Helvetica" panose="020B0604020202020204" pitchFamily="34" charset="0"/>
              </a:rPr>
              <a:t> “grieved by various trials, (7) that the genuineness of your faith, {being} much more precious than gold that perishes, though it is tested by fire, may be found to praise, honor, and glory at the revelation of Jesus Christ."  </a:t>
            </a:r>
            <a:endParaRPr lang="en-US" sz="4400" b="1" i="0" u="none" strike="noStrike" baseline="0" dirty="0">
              <a:latin typeface="Helvetica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4400" b="1" i="0" u="none" strike="noStrike" baseline="0" dirty="0">
                <a:latin typeface="Helvetica" panose="020B0604020202020204" pitchFamily="34" charset="0"/>
              </a:rPr>
              <a:t>1 Peter</a:t>
            </a:r>
            <a:r>
              <a:rPr lang="en-US" sz="4400" b="1" i="0" u="none" strike="noStrike" dirty="0">
                <a:latin typeface="Helvetica" panose="020B0604020202020204" pitchFamily="34" charset="0"/>
              </a:rPr>
              <a:t> </a:t>
            </a:r>
            <a:r>
              <a:rPr lang="en-US" sz="4400" b="1" dirty="0">
                <a:latin typeface="Helvetica" panose="020B0604020202020204" pitchFamily="34" charset="0"/>
              </a:rPr>
              <a:t>4:12-16 “Yet if {anyone suffers} as a Christian, let him not be ashamed, but let him glorify God in this matter." </a:t>
            </a:r>
          </a:p>
          <a:p>
            <a:pPr>
              <a:lnSpc>
                <a:spcPct val="100000"/>
              </a:lnSpc>
            </a:pPr>
            <a:r>
              <a:rPr lang="en-US" sz="4400" b="1" i="0" u="none" strike="noStrike" baseline="0" dirty="0">
                <a:latin typeface="Helvetica" panose="020B0604020202020204" pitchFamily="34" charset="0"/>
              </a:rPr>
              <a:t>Job 23:10; Revelation 2</a:t>
            </a:r>
          </a:p>
        </p:txBody>
      </p:sp>
    </p:spTree>
    <p:extLst>
      <p:ext uri="{BB962C8B-B14F-4D97-AF65-F5344CB8AC3E}">
        <p14:creationId xmlns:p14="http://schemas.microsoft.com/office/powerpoint/2010/main" val="64084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5EA29-78E6-2361-116F-1D75C438C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0573F-497B-A501-0AF8-2EF1EF603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467572"/>
          </a:xfrm>
        </p:spPr>
        <p:txBody>
          <a:bodyPr>
            <a:normAutofit/>
          </a:bodyPr>
          <a:lstStyle/>
          <a:p>
            <a:pPr algn="ctr"/>
            <a:r>
              <a:rPr lang="en-US" sz="6000" b="1" i="0" u="none" strike="noStrike" baseline="0" dirty="0">
                <a:latin typeface="Helvetica" panose="020B0604020202020204" pitchFamily="34" charset="0"/>
              </a:rPr>
              <a:t>ALL WHO BE</a:t>
            </a:r>
            <a:r>
              <a:rPr lang="en-US" sz="6000" b="1" i="0" u="none" strike="noStrike" dirty="0">
                <a:latin typeface="Helvetica" panose="020B0604020202020204" pitchFamily="34" charset="0"/>
              </a:rPr>
              <a:t> REFINDED AS PURE GOLD MUST COME THROUGH THE GOSPEL OF CHRIST!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75395-496F-86CB-2E3E-2FC7655A7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32698"/>
            <a:ext cx="10515600" cy="247072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4400" b="1" dirty="0">
                <a:solidFill>
                  <a:prstClr val="black"/>
                </a:solidFill>
                <a:latin typeface="Helvetica" panose="020B0604020202020204" pitchFamily="34" charset="0"/>
              </a:rPr>
              <a:t>No Other Way To Reach Heaven!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4400" b="1" noProof="0" dirty="0">
                <a:solidFill>
                  <a:prstClr val="black"/>
                </a:solidFill>
                <a:latin typeface="Aptos" panose="02110004020202020204"/>
              </a:rPr>
              <a:t>Your Reward In Heaven Is More Precious Then All The Fine Gold </a:t>
            </a:r>
            <a:r>
              <a:rPr lang="en-US" sz="4400" b="1" dirty="0">
                <a:solidFill>
                  <a:prstClr val="black"/>
                </a:solidFill>
                <a:latin typeface="Aptos" panose="02110004020202020204"/>
              </a:rPr>
              <a:t>In All The World!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05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488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Helvetica</vt:lpstr>
      <vt:lpstr>Office Theme</vt:lpstr>
      <vt:lpstr>PowerPoint Presentation</vt:lpstr>
      <vt:lpstr>REFINGING OF THE OF MEN</vt:lpstr>
      <vt:lpstr>The Precious Nature Of The Soul</vt:lpstr>
      <vt:lpstr>CRUSING PROCESS</vt:lpstr>
      <vt:lpstr>GROUND INTO POWER</vt:lpstr>
      <vt:lpstr>AN ACID TEST IS DONE</vt:lpstr>
      <vt:lpstr>WASHING</vt:lpstr>
      <vt:lpstr>A FIERY TRIAL</vt:lpstr>
      <vt:lpstr>ALL WHO BE REFINDED AS PURE GOLD MUST COME THROUGH THE GOSPEL OF CHRIST!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32</cp:revision>
  <dcterms:created xsi:type="dcterms:W3CDTF">2025-05-16T23:05:57Z</dcterms:created>
  <dcterms:modified xsi:type="dcterms:W3CDTF">2025-07-01T19:06:43Z</dcterms:modified>
</cp:coreProperties>
</file>